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Selenium Automation Framework: Driving Efficiency with Python &amp; POM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robust solution for BhojDeals website, ensuring quality and accelerating development cycles.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517" y="407313"/>
            <a:ext cx="8443317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A Foundation for Future Success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8517" y="1166455"/>
            <a:ext cx="1359336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BhojDeals automation framework is a testament to robust engineering and strategic vision.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517" y="1736527"/>
            <a:ext cx="6615946" cy="661594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03557" y="1736527"/>
            <a:ext cx="592574" cy="1149548"/>
          </a:xfrm>
          <a:prstGeom prst="roundRect">
            <a:avLst>
              <a:gd name="adj" fmla="val 360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8699" y="2200156"/>
            <a:ext cx="222171" cy="2221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44245" y="1884640"/>
            <a:ext cx="2633901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Comprehensive Automation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8244245" y="2264093"/>
            <a:ext cx="5875258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Delivered a complete end-to-end framework covering functional, performance, and security testing.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503557" y="3034189"/>
            <a:ext cx="592574" cy="1149548"/>
          </a:xfrm>
          <a:prstGeom prst="roundRect">
            <a:avLst>
              <a:gd name="adj" fmla="val 360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699" y="3497818"/>
            <a:ext cx="222171" cy="2221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44245" y="3182303"/>
            <a:ext cx="2613898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Significant Efficiency Gains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8244245" y="3561755"/>
            <a:ext cx="5875258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Drastically reduced manual testing effort, freeing up resources and accelerating release cycles.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7503557" y="4331851"/>
            <a:ext cx="592574" cy="1149548"/>
          </a:xfrm>
          <a:prstGeom prst="roundRect">
            <a:avLst>
              <a:gd name="adj" fmla="val 360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8699" y="4795480"/>
            <a:ext cx="222171" cy="22217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44245" y="4479965"/>
            <a:ext cx="2298740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Faster, Reliable Releases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8244245" y="4859417"/>
            <a:ext cx="5875258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Enables rapid deployment of new features with increased confidence in product quality.</a:t>
            </a:r>
            <a:endParaRPr lang="en-US" sz="1150" dirty="0"/>
          </a:p>
        </p:txBody>
      </p:sp>
      <p:sp>
        <p:nvSpPr>
          <p:cNvPr id="17" name="Shape 11"/>
          <p:cNvSpPr/>
          <p:nvPr/>
        </p:nvSpPr>
        <p:spPr>
          <a:xfrm>
            <a:off x="7503557" y="5629513"/>
            <a:ext cx="592574" cy="1149548"/>
          </a:xfrm>
          <a:prstGeom prst="roundRect">
            <a:avLst>
              <a:gd name="adj" fmla="val 36001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8699" y="6093142"/>
            <a:ext cx="222171" cy="22217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244245" y="5777627"/>
            <a:ext cx="27377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Ready for CI/CD &amp; Expansion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8244245" y="6157079"/>
            <a:ext cx="5875258" cy="473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 for seamless integration into Continuous Integration/Continuous Deployment pipelines and future scalability.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518517" y="8685609"/>
            <a:ext cx="1359336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framework stands as a critical asset, propelling BhojDeals towards continuous innovation and enhanced user experience.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12443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Challenge: Manual Testing Bottlenecks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Before automation, the BhojDeals website faced significant testing hurdles: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7930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36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Slow &amp; Repetitive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7270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execution of test cases consumed excessive time and resources, hindering release velocity.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7930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97930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236595"/>
            <a:ext cx="3223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Error-Prone Processes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72701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Human error in repetitive tasks led to missed defects and inconsistent test coverage.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3692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93692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194221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Missing Key Coverage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684639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workflows like login, search, and checkout lacked comprehensive automation, leaving critical paths vulnerable.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3692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93692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194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UI Volatility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68463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Frequent UI changes made regression testing a constant struggle, often breaking existing test cases.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10408801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Objectives: My Automation Vision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 aimed to build a comprehensive, resilient framework to address these challenges: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54115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&amp; Pytest Core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a Selenium automation framework using Python and Pytest for efficient test execution.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53317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 Workflows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end-to-end automation of critical customer journeys across the BhojDeals platform.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88881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Performance &amp; Security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stress tests for search performance and implement security tests for vulnerabilities like SQL injection.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75213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Modular Design (POM)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 the Page Object Model (POM) for enhanced modularity, maintainability, and code reusability.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45983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Reporting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Generate detailed HTML reports for quick defect identification and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67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Arsenal: Tools and Technologies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Leveraging industry-standard and robust technologies to build a powerful framework: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336" y="1278731"/>
            <a:ext cx="2691765" cy="136088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27" y="1278731"/>
            <a:ext cx="2691765" cy="136088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18" y="1278731"/>
            <a:ext cx="2691765" cy="136088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808" y="1278731"/>
            <a:ext cx="2691765" cy="1360884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299" y="1278731"/>
            <a:ext cx="2691765" cy="1360884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396835" y="2843927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3"/>
          <p:cNvSpPr/>
          <p:nvPr/>
        </p:nvSpPr>
        <p:spPr>
          <a:xfrm>
            <a:off x="765334" y="28828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3.13.9</a:t>
            </a:r>
            <a:endParaRPr lang="en-US" sz="1100" dirty="0"/>
          </a:p>
        </p:txBody>
      </p:sp>
      <p:sp>
        <p:nvSpPr>
          <p:cNvPr id="11" name="Text 4"/>
          <p:cNvSpPr/>
          <p:nvPr/>
        </p:nvSpPr>
        <p:spPr>
          <a:xfrm>
            <a:off x="765334" y="3128010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primary programming language for its simplicity and extensive libraries.</a:t>
            </a:r>
            <a:endParaRPr lang="en-US" sz="850" dirty="0"/>
          </a:p>
        </p:txBody>
      </p:sp>
      <p:sp>
        <p:nvSpPr>
          <p:cNvPr id="12" name="Shape 5"/>
          <p:cNvSpPr/>
          <p:nvPr/>
        </p:nvSpPr>
        <p:spPr>
          <a:xfrm>
            <a:off x="396835" y="3536275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765334" y="3575209"/>
            <a:ext cx="148804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Selenium WebDriver</a:t>
            </a:r>
            <a:endParaRPr lang="en-US" sz="1100" dirty="0"/>
          </a:p>
        </p:txBody>
      </p:sp>
      <p:sp>
        <p:nvSpPr>
          <p:cNvPr id="14" name="Text 7"/>
          <p:cNvSpPr/>
          <p:nvPr/>
        </p:nvSpPr>
        <p:spPr>
          <a:xfrm>
            <a:off x="765334" y="3820358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browser automation and interaction with web elements.</a:t>
            </a:r>
            <a:endParaRPr lang="en-US" sz="850" dirty="0"/>
          </a:p>
        </p:txBody>
      </p:sp>
      <p:sp>
        <p:nvSpPr>
          <p:cNvPr id="15" name="Shape 8"/>
          <p:cNvSpPr/>
          <p:nvPr/>
        </p:nvSpPr>
        <p:spPr>
          <a:xfrm>
            <a:off x="396835" y="4228624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765334" y="42675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Pytest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765334" y="4512707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chosen testing framework, providing powerful fixtures and assertion capabilities.</a:t>
            </a:r>
            <a:endParaRPr lang="en-US" sz="850" dirty="0"/>
          </a:p>
        </p:txBody>
      </p:sp>
      <p:sp>
        <p:nvSpPr>
          <p:cNvPr id="18" name="Shape 11"/>
          <p:cNvSpPr/>
          <p:nvPr/>
        </p:nvSpPr>
        <p:spPr>
          <a:xfrm>
            <a:off x="396835" y="4920972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765334" y="4959906"/>
            <a:ext cx="18232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Page Object Model (POM)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765334" y="5205055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 pattern for creating an object repository for UI elements, improving test maintenance.</a:t>
            </a:r>
            <a:endParaRPr lang="en-US" sz="850" dirty="0"/>
          </a:p>
        </p:txBody>
      </p:sp>
      <p:sp>
        <p:nvSpPr>
          <p:cNvPr id="21" name="Shape 14"/>
          <p:cNvSpPr/>
          <p:nvPr/>
        </p:nvSpPr>
        <p:spPr>
          <a:xfrm>
            <a:off x="396835" y="5613321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765334" y="5652254"/>
            <a:ext cx="23656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ChromeDriver &amp; ChromeOptions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765334" y="5897404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Facilitating browser control and configuration for testing.</a:t>
            </a:r>
            <a:endParaRPr lang="en-US" sz="850" dirty="0"/>
          </a:p>
        </p:txBody>
      </p:sp>
      <p:sp>
        <p:nvSpPr>
          <p:cNvPr id="24" name="Shape 17"/>
          <p:cNvSpPr/>
          <p:nvPr/>
        </p:nvSpPr>
        <p:spPr>
          <a:xfrm>
            <a:off x="396835" y="6305669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765334" y="63446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pytest-html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765334" y="6589752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generating comprehensive and visually appealing test reports.</a:t>
            </a:r>
            <a:endParaRPr lang="en-US" sz="850" dirty="0"/>
          </a:p>
        </p:txBody>
      </p:sp>
      <p:sp>
        <p:nvSpPr>
          <p:cNvPr id="27" name="Shape 20"/>
          <p:cNvSpPr/>
          <p:nvPr/>
        </p:nvSpPr>
        <p:spPr>
          <a:xfrm>
            <a:off x="396835" y="6998018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765334" y="70369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Logging Module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765334" y="7282101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Critical for debugging and tracking test execution flow.</a:t>
            </a:r>
            <a:endParaRPr lang="en-US" sz="850" dirty="0"/>
          </a:p>
        </p:txBody>
      </p:sp>
      <p:sp>
        <p:nvSpPr>
          <p:cNvPr id="30" name="Shape 23"/>
          <p:cNvSpPr/>
          <p:nvPr/>
        </p:nvSpPr>
        <p:spPr>
          <a:xfrm>
            <a:off x="396835" y="7690366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" name="Text 24"/>
          <p:cNvSpPr/>
          <p:nvPr/>
        </p:nvSpPr>
        <p:spPr>
          <a:xfrm>
            <a:off x="765334" y="7729299"/>
            <a:ext cx="15206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XPath / CSS Selectors</a:t>
            </a:r>
            <a:endParaRPr lang="en-US" sz="1100" dirty="0"/>
          </a:p>
        </p:txBody>
      </p:sp>
      <p:sp>
        <p:nvSpPr>
          <p:cNvPr id="32" name="Text 25"/>
          <p:cNvSpPr/>
          <p:nvPr/>
        </p:nvSpPr>
        <p:spPr>
          <a:xfrm>
            <a:off x="765334" y="7974449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Robust locator strategies for identifying web elements accurately.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6" y="975003"/>
            <a:ext cx="10958393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Framework Implementation: A Structured Approach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596" y="1816537"/>
            <a:ext cx="1348120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My plan ensured a systematic and efficient development process: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596" y="2263854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74596" y="2519839"/>
            <a:ext cx="665845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574596" y="2647593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Flow Analysis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596" y="3002637"/>
            <a:ext cx="665845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Detailed examination of BhojDeals user journeys to identify critical paths for automation.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397234" y="2263854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397234" y="2519839"/>
            <a:ext cx="6658570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7397234" y="2647593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Scope Definition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97234" y="3002637"/>
            <a:ext cx="665857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Clearly outlining which features and functionalities would be covered by the automation.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4596" y="3552587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74596" y="3808571"/>
            <a:ext cx="665845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574596" y="3936325"/>
            <a:ext cx="273462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Modular Project Structure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4596" y="4291370"/>
            <a:ext cx="665845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Designing an intuitive folder structure for test files, page objects, and utility functions.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397234" y="3552587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7397234" y="3808571"/>
            <a:ext cx="6658570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7397234" y="3936325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POM Development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97234" y="4291370"/>
            <a:ext cx="665857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Creating Page Object classes for each significant web page or component.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74596" y="4841319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05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74596" y="5097304"/>
            <a:ext cx="665845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2" name="Text 20"/>
          <p:cNvSpPr/>
          <p:nvPr/>
        </p:nvSpPr>
        <p:spPr>
          <a:xfrm>
            <a:off x="574596" y="5225058"/>
            <a:ext cx="254627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Script Development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4596" y="5580102"/>
            <a:ext cx="665845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Writing concise and readable test scripts that leverage the POM for feature validation.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7397234" y="4841319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06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397234" y="5097304"/>
            <a:ext cx="6658570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26" name="Text 24"/>
          <p:cNvSpPr/>
          <p:nvPr/>
        </p:nvSpPr>
        <p:spPr>
          <a:xfrm>
            <a:off x="7397234" y="5225058"/>
            <a:ext cx="299418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Stress &amp; Security Integration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97234" y="5580102"/>
            <a:ext cx="665857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Embedding performance and security test cases into the overall framework.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574596" y="6130052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07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574596" y="6386036"/>
            <a:ext cx="665845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30" name="Text 28"/>
          <p:cNvSpPr/>
          <p:nvPr/>
        </p:nvSpPr>
        <p:spPr>
          <a:xfrm>
            <a:off x="574596" y="6513790"/>
            <a:ext cx="2582585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Reporting &amp; Screenshots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4596" y="6868835"/>
            <a:ext cx="665845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Configuring automatic report generation and capturing screenshots on test failures.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397234" y="6130052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08</a:t>
            </a:r>
            <a:endParaRPr lang="en-US" sz="1250" dirty="0"/>
          </a:p>
        </p:txBody>
      </p:sp>
      <p:sp>
        <p:nvSpPr>
          <p:cNvPr id="33" name="Shape 31"/>
          <p:cNvSpPr/>
          <p:nvPr/>
        </p:nvSpPr>
        <p:spPr>
          <a:xfrm>
            <a:off x="7397234" y="6386036"/>
            <a:ext cx="6658570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34" name="Text 32"/>
          <p:cNvSpPr/>
          <p:nvPr/>
        </p:nvSpPr>
        <p:spPr>
          <a:xfrm>
            <a:off x="7397234" y="6513790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97234" y="6868835"/>
            <a:ext cx="6658570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Refining wait strategies and locator robustness for improved test stability.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585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Architecture: Design and Development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clean, modular architecture for maintainability and scalability.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Folder Structure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396835" y="1619964"/>
            <a:ext cx="5368647" cy="5613559"/>
          </a:xfrm>
          <a:prstGeom prst="roundRect">
            <a:avLst>
              <a:gd name="adj" fmla="val 1901"/>
            </a:avLst>
          </a:prstGeom>
          <a:solidFill>
            <a:srgbClr val="D8ECE5"/>
          </a:solidFill>
          <a:ln/>
        </p:spPr>
      </p:sp>
      <p:sp>
        <p:nvSpPr>
          <p:cNvPr id="6" name="Shape 4"/>
          <p:cNvSpPr/>
          <p:nvPr/>
        </p:nvSpPr>
        <p:spPr>
          <a:xfrm>
            <a:off x="391239" y="1619964"/>
            <a:ext cx="5379839" cy="5613559"/>
          </a:xfrm>
          <a:prstGeom prst="roundRect">
            <a:avLst>
              <a:gd name="adj" fmla="val 316"/>
            </a:avLst>
          </a:prstGeom>
          <a:solidFill>
            <a:srgbClr val="D8ECE5"/>
          </a:solidFill>
          <a:ln/>
        </p:spPr>
      </p:sp>
      <p:sp>
        <p:nvSpPr>
          <p:cNvPr id="7" name="Text 5"/>
          <p:cNvSpPr/>
          <p:nvPr/>
        </p:nvSpPr>
        <p:spPr>
          <a:xfrm>
            <a:off x="504587" y="1704975"/>
            <a:ext cx="5153144" cy="5443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page_obj/├── add_to_cart/├── checkout/├── filter_pom/├── get_location/├── login/├── login_security/├── search/├── stress_test/└── view_menu/tests/├── test_add_to_cart.py├── test_checkout.py├── test_edit_profile.py├── test_filter.py├── test_getlocation.py├── test_invalid_creden.py├── test_login.py├── test_login_security.py├── test_logout.py├── test_search.py├── test_stress.py└── test_view_menu.pysetup/└── base_test.pyconftest.py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1329452"/>
            <a:ext cx="7258407" cy="725840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049804" y="8715375"/>
            <a:ext cx="157138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Design Principles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049804" y="9005888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Page Object Model (POM):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Ensures high modularity by separating UI elements and actions from test scripts.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6049804" y="922698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 Isolation: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Each module specifically handles one feature, promoting clean separation of concerns.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6049804" y="944808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WebDriver Management: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base_test.py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centrally manages WebDriver setup and teardown for consistency.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6049804" y="966918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Reporting Integration: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conftest.py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is used for configuring HTML reports.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6049804" y="9890284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Readable Tests: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Test scripts remain concise, calling only high-level actions defined in the POM.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744"/>
            <a:ext cx="12103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Rigor &amp; Assurance: Testing and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51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multi-faceted approach to ensure comprehensive quality and security.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83205"/>
            <a:ext cx="13042821" cy="4443651"/>
          </a:xfrm>
          <a:prstGeom prst="roundRect">
            <a:avLst>
              <a:gd name="adj" fmla="val 459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90825"/>
            <a:ext cx="6513790" cy="2395657"/>
          </a:xfrm>
          <a:prstGeom prst="roundRect">
            <a:avLst>
              <a:gd name="adj" fmla="val 8521"/>
            </a:avLst>
          </a:prstGeom>
          <a:solidFill>
            <a:srgbClr val="D1EFE4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017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Functional Tests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508058"/>
            <a:ext cx="57200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Covered all major user interactions: Login, Logout, Location selection, Search, Filter, Menu, Cart, Checkout, Profile Editing, and invalid credentials scenarios.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2790825"/>
            <a:ext cx="6513790" cy="2395657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790825"/>
            <a:ext cx="30480" cy="2395657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0" name="Text 8"/>
          <p:cNvSpPr/>
          <p:nvPr/>
        </p:nvSpPr>
        <p:spPr>
          <a:xfrm>
            <a:off x="7882176" y="3017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Stress Tests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82176" y="3508058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Simulated rapid input of over 70 random words into search, validating system performance under heavy load.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705106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384679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01410" y="5186482"/>
            <a:ext cx="6513790" cy="2032754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15" name="Shape 12"/>
          <p:cNvSpPr/>
          <p:nvPr/>
        </p:nvSpPr>
        <p:spPr>
          <a:xfrm>
            <a:off x="801410" y="5186482"/>
            <a:ext cx="6513790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Security Tests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8224" y="5903714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Implemented measures against common vulnerabilities: SQL injection attempts and brute-force login scenarios.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5186482"/>
            <a:ext cx="6513790" cy="2032754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5186482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186482"/>
            <a:ext cx="6513790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21" name="Text 18"/>
          <p:cNvSpPr/>
          <p:nvPr/>
        </p:nvSpPr>
        <p:spPr>
          <a:xfrm>
            <a:off x="7882176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882176" y="5903714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Utilized explicit assertions and generated timestamped HTML reports for clear evidence.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919311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6060996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720" y="482918"/>
            <a:ext cx="10374987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Overcoming Obstacles: Challenges &amp; Solutions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4720" y="1383030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Navigating technical complexities to build a robust framework: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4720" y="2124908"/>
            <a:ext cx="6612612" cy="1586865"/>
          </a:xfrm>
          <a:prstGeom prst="roundRect">
            <a:avLst>
              <a:gd name="adj" fmla="val 6915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14720" y="2102048"/>
            <a:ext cx="6612612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1861542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3815536" y="1993225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13197" y="2563892"/>
            <a:ext cx="24212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Dynamic UI Elements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13197" y="2943701"/>
            <a:ext cx="621565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Resolved by developing stronger, more resilient XPath and CSS selectors, moving beyond basic IDs or class names.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02949" y="2124908"/>
            <a:ext cx="6612731" cy="1586865"/>
          </a:xfrm>
          <a:prstGeom prst="roundRect">
            <a:avLst>
              <a:gd name="adj" fmla="val 6915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02949" y="2102048"/>
            <a:ext cx="6612731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10445889" y="1861542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10603885" y="1993225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601426" y="2563892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Unstable Waits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01426" y="2943701"/>
            <a:ext cx="6215777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Replaced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time.sleep()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explicit waits, improving test reliability and execution speed.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4720" y="4150757"/>
            <a:ext cx="6612612" cy="1579245"/>
          </a:xfrm>
          <a:prstGeom prst="roundRect">
            <a:avLst>
              <a:gd name="adj" fmla="val 694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14720" y="4127897"/>
            <a:ext cx="6612612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3887391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3815536" y="4019074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13197" y="4589740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Search Suggestions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813197" y="4969550"/>
            <a:ext cx="621565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Implemented custom waits and event listeners to handle the asynchronous loading of search suggestions.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402949" y="4150757"/>
            <a:ext cx="6612731" cy="1579245"/>
          </a:xfrm>
          <a:prstGeom prst="roundRect">
            <a:avLst>
              <a:gd name="adj" fmla="val 694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402949" y="4127897"/>
            <a:ext cx="6612731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10445889" y="3887391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25" name="Text 23"/>
          <p:cNvSpPr/>
          <p:nvPr/>
        </p:nvSpPr>
        <p:spPr>
          <a:xfrm>
            <a:off x="10603885" y="4019074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601426" y="4589740"/>
            <a:ext cx="222087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Scroll-Heavy Menus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601426" y="4969550"/>
            <a:ext cx="6215777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Utilized JavaScript Executor for programmatic scrolling, ensuring visibility and interaction with off-screen elements.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14720" y="6168985"/>
            <a:ext cx="6612612" cy="1579245"/>
          </a:xfrm>
          <a:prstGeom prst="roundRect">
            <a:avLst>
              <a:gd name="adj" fmla="val 694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14720" y="6146125"/>
            <a:ext cx="6612612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30" name="Shape 28"/>
          <p:cNvSpPr/>
          <p:nvPr/>
        </p:nvSpPr>
        <p:spPr>
          <a:xfrm>
            <a:off x="3657540" y="5905619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31" name="Text 29"/>
          <p:cNvSpPr/>
          <p:nvPr/>
        </p:nvSpPr>
        <p:spPr>
          <a:xfrm>
            <a:off x="3815536" y="6037302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813197" y="6607969"/>
            <a:ext cx="267140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Maintaining Modularity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13197" y="6987778"/>
            <a:ext cx="621565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Strict adherence to POM principles and clear interface definitions across numerous Page Object modules.</a:t>
            </a:r>
            <a:endParaRPr lang="en-US" sz="1350" dirty="0"/>
          </a:p>
        </p:txBody>
      </p:sp>
      <p:sp>
        <p:nvSpPr>
          <p:cNvPr id="34" name="Shape 32"/>
          <p:cNvSpPr/>
          <p:nvPr/>
        </p:nvSpPr>
        <p:spPr>
          <a:xfrm>
            <a:off x="7402949" y="6168985"/>
            <a:ext cx="6612731" cy="1579245"/>
          </a:xfrm>
          <a:prstGeom prst="roundRect">
            <a:avLst>
              <a:gd name="adj" fmla="val 6948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7402949" y="6146125"/>
            <a:ext cx="6612731" cy="91440"/>
          </a:xfrm>
          <a:prstGeom prst="roundRect">
            <a:avLst>
              <a:gd name="adj" fmla="val 172875"/>
            </a:avLst>
          </a:prstGeom>
          <a:solidFill>
            <a:srgbClr val="006747"/>
          </a:solidFill>
          <a:ln/>
        </p:spPr>
      </p:sp>
      <p:sp>
        <p:nvSpPr>
          <p:cNvPr id="36" name="Shape 34"/>
          <p:cNvSpPr/>
          <p:nvPr/>
        </p:nvSpPr>
        <p:spPr>
          <a:xfrm>
            <a:off x="10445889" y="5905619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006747"/>
          </a:solidFill>
          <a:ln/>
        </p:spPr>
      </p:sp>
      <p:sp>
        <p:nvSpPr>
          <p:cNvPr id="37" name="Text 35"/>
          <p:cNvSpPr/>
          <p:nvPr/>
        </p:nvSpPr>
        <p:spPr>
          <a:xfrm>
            <a:off x="10603885" y="6037302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7601426" y="6607969"/>
            <a:ext cx="219539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 Duplication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7601426" y="6987778"/>
            <a:ext cx="6215777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Introduced a base Page class to abstract common WebDriver actions, reducing redundant code and improving maintainability.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259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Takeaways: Learnings &amp; Improvements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Refining our approach for future automation projects: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13836729" cy="62264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1104" y="1460542"/>
            <a:ext cx="2421414" cy="374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481104" y="1941166"/>
            <a:ext cx="2421414" cy="59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Unstable tests and flaky locators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0294" y="3156862"/>
            <a:ext cx="536337" cy="5363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75908" y="6130411"/>
            <a:ext cx="2434718" cy="374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Explicit Waits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875908" y="6611035"/>
            <a:ext cx="2434718" cy="59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Stabilize timing with wait conditions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5099" y="5112619"/>
            <a:ext cx="536337" cy="5363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44104" y="1226882"/>
            <a:ext cx="2421414" cy="748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Locator Strategy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244104" y="2081694"/>
            <a:ext cx="2421414" cy="59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Robust, maintainable selectors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3208" y="3103644"/>
            <a:ext cx="536337" cy="5363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38909" y="6130411"/>
            <a:ext cx="2421413" cy="374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Scalable POM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9638909" y="6611035"/>
            <a:ext cx="2421413" cy="59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Modular page objects for reuse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8100" y="5112619"/>
            <a:ext cx="536337" cy="536336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396835" y="7555944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517803" y="7676912"/>
            <a:ext cx="169926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Mastered Explicit Waits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517803" y="792206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Deepened understanding and application of explicit wait conditions for enhanced test stability.</a:t>
            </a:r>
            <a:endParaRPr lang="en-US" sz="850" dirty="0"/>
          </a:p>
        </p:txBody>
      </p:sp>
      <p:sp>
        <p:nvSpPr>
          <p:cNvPr id="20" name="Shape 13"/>
          <p:cNvSpPr/>
          <p:nvPr/>
        </p:nvSpPr>
        <p:spPr>
          <a:xfrm>
            <a:off x="7371874" y="7555944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7492841" y="7676912"/>
            <a:ext cx="17321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Robust Locator Strategy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7492841" y="792206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a hybrid approach using both XPath and CSS selectors for maximum reliability.</a:t>
            </a:r>
            <a:endParaRPr lang="en-US" sz="850" dirty="0"/>
          </a:p>
        </p:txBody>
      </p:sp>
      <p:sp>
        <p:nvSpPr>
          <p:cNvPr id="23" name="Shape 16"/>
          <p:cNvSpPr/>
          <p:nvPr/>
        </p:nvSpPr>
        <p:spPr>
          <a:xfrm>
            <a:off x="396835" y="8337828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517803" y="8458795"/>
            <a:ext cx="170807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Scalable POM Structure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517803" y="870394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 a highly modular and scalable Page Object Model that can easily accommodate new features.</a:t>
            </a:r>
            <a:endParaRPr lang="en-US" sz="850" dirty="0"/>
          </a:p>
        </p:txBody>
      </p:sp>
      <p:sp>
        <p:nvSpPr>
          <p:cNvPr id="26" name="Shape 19"/>
          <p:cNvSpPr/>
          <p:nvPr/>
        </p:nvSpPr>
        <p:spPr>
          <a:xfrm>
            <a:off x="7371874" y="8337828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7492841" y="8458795"/>
            <a:ext cx="22459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Enhanced Logging &amp; Reporting</a:t>
            </a:r>
            <a:endParaRPr lang="en-US" sz="1100" dirty="0"/>
          </a:p>
        </p:txBody>
      </p:sp>
      <p:sp>
        <p:nvSpPr>
          <p:cNvPr id="28" name="Text 21"/>
          <p:cNvSpPr/>
          <p:nvPr/>
        </p:nvSpPr>
        <p:spPr>
          <a:xfrm>
            <a:off x="7492841" y="870394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Improved debugging capabilities and stakeholder visibility through detailed logs and reports.</a:t>
            </a:r>
            <a:endParaRPr lang="en-US" sz="850" dirty="0"/>
          </a:p>
        </p:txBody>
      </p:sp>
      <p:sp>
        <p:nvSpPr>
          <p:cNvPr id="29" name="Shape 22"/>
          <p:cNvSpPr/>
          <p:nvPr/>
        </p:nvSpPr>
        <p:spPr>
          <a:xfrm>
            <a:off x="396835" y="9119711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0" name="Text 23"/>
          <p:cNvSpPr/>
          <p:nvPr/>
        </p:nvSpPr>
        <p:spPr>
          <a:xfrm>
            <a:off x="517803" y="9240679"/>
            <a:ext cx="20679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Stress &amp; Security Integration</a:t>
            </a: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517803" y="9485828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Successfully incorporated non-functional testing aspects into the automation framework.</a:t>
            </a:r>
            <a:endParaRPr lang="en-US" sz="850" dirty="0"/>
          </a:p>
        </p:txBody>
      </p:sp>
      <p:sp>
        <p:nvSpPr>
          <p:cNvPr id="32" name="Shape 25"/>
          <p:cNvSpPr/>
          <p:nvPr/>
        </p:nvSpPr>
        <p:spPr>
          <a:xfrm>
            <a:off x="7371874" y="9119711"/>
            <a:ext cx="6861691" cy="668536"/>
          </a:xfrm>
          <a:prstGeom prst="roundRect">
            <a:avLst>
              <a:gd name="adj" fmla="val 152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3" name="Text 26"/>
          <p:cNvSpPr/>
          <p:nvPr/>
        </p:nvSpPr>
        <p:spPr>
          <a:xfrm>
            <a:off x="7492841" y="9240679"/>
            <a:ext cx="17270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Optimized Performance</a:t>
            </a:r>
            <a:endParaRPr lang="en-US" sz="1100" dirty="0"/>
          </a:p>
        </p:txBody>
      </p:sp>
      <p:sp>
        <p:nvSpPr>
          <p:cNvPr id="34" name="Text 27"/>
          <p:cNvSpPr/>
          <p:nvPr/>
        </p:nvSpPr>
        <p:spPr>
          <a:xfrm>
            <a:off x="7492841" y="9485828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Refined test execution for stability, speed, and overall framework performance.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2025-12-02T12:13:48Z</dcterms:created>
  <dcterms:modified xsi:type="dcterms:W3CDTF">2025-12-02T12:13:48Z</dcterms:modified>
</cp:coreProperties>
</file>